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HK Grotesk Medium" panose="020B0604020202020204" charset="0"/>
      <p:regular r:id="rId17"/>
    </p:embeddedFont>
    <p:embeddedFont>
      <p:font typeface="HK Grotesk Medium Bold" panose="020B0604020202020204" charset="0"/>
      <p:regular r:id="rId18"/>
    </p:embeddedFont>
    <p:embeddedFont>
      <p:font typeface="Open Sans" panose="020B0606030504020204" pitchFamily="34" charset="0"/>
      <p:regular r:id="rId19"/>
      <p:bold r:id="rId20"/>
      <p:italic r:id="rId21"/>
      <p:boldItalic r:id="rId22"/>
    </p:embeddedFont>
    <p:embeddedFont>
      <p:font typeface="TC Milo"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9" d="100"/>
          <a:sy n="49" d="100"/>
        </p:scale>
        <p:origin x="380"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10.png>
</file>

<file path=ppt/media/image2.png>
</file>

<file path=ppt/media/image3.svg>
</file>

<file path=ppt/media/image4.png>
</file>

<file path=ppt/media/image5.png>
</file>

<file path=ppt/media/image6.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12/19/2021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5065365" y="1423764"/>
            <a:ext cx="8157270" cy="3529588"/>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63979" y="4148081"/>
            <a:ext cx="430487" cy="619811"/>
          </a:xfrm>
          <a:prstGeom prst="rect">
            <a:avLst/>
          </a:prstGeom>
        </p:spPr>
      </p:pic>
      <p:grpSp>
        <p:nvGrpSpPr>
          <p:cNvPr id="4" name="Group 4"/>
          <p:cNvGrpSpPr/>
          <p:nvPr/>
        </p:nvGrpSpPr>
        <p:grpSpPr>
          <a:xfrm>
            <a:off x="5805341" y="4767892"/>
            <a:ext cx="6858638" cy="1425525"/>
            <a:chOff x="0" y="0"/>
            <a:chExt cx="9144850" cy="1900701"/>
          </a:xfrm>
        </p:grpSpPr>
        <p:sp>
          <p:nvSpPr>
            <p:cNvPr id="5" name="TextBox 5"/>
            <p:cNvSpPr txBox="1"/>
            <p:nvPr/>
          </p:nvSpPr>
          <p:spPr>
            <a:xfrm>
              <a:off x="0" y="142875"/>
              <a:ext cx="9144850" cy="1290278"/>
            </a:xfrm>
            <a:prstGeom prst="rect">
              <a:avLst/>
            </a:prstGeom>
          </p:spPr>
          <p:txBody>
            <a:bodyPr lIns="0" tIns="0" rIns="0" bIns="0" rtlCol="0" anchor="t">
              <a:spAutoFit/>
            </a:bodyPr>
            <a:lstStyle/>
            <a:p>
              <a:pPr>
                <a:lnSpc>
                  <a:spcPts val="6770"/>
                </a:lnSpc>
              </a:pPr>
              <a:r>
                <a:rPr lang="en-US" sz="7052">
                  <a:solidFill>
                    <a:srgbClr val="160B06"/>
                  </a:solidFill>
                  <a:latin typeface="TC Milo"/>
                </a:rPr>
                <a:t>A Murder Mystery Game</a:t>
              </a:r>
            </a:p>
          </p:txBody>
        </p:sp>
        <p:sp>
          <p:nvSpPr>
            <p:cNvPr id="6" name="TextBox 6"/>
            <p:cNvSpPr txBox="1"/>
            <p:nvPr/>
          </p:nvSpPr>
          <p:spPr>
            <a:xfrm>
              <a:off x="0" y="1652365"/>
              <a:ext cx="8629498" cy="248336"/>
            </a:xfrm>
            <a:prstGeom prst="rect">
              <a:avLst/>
            </a:prstGeom>
          </p:spPr>
          <p:txBody>
            <a:bodyPr lIns="0" tIns="0" rIns="0" bIns="0" rtlCol="0" anchor="t">
              <a:spAutoFit/>
            </a:bodyPr>
            <a:lstStyle/>
            <a:p>
              <a:pPr>
                <a:lnSpc>
                  <a:spcPts val="1579"/>
                </a:lnSpc>
              </a:pPr>
              <a:r>
                <a:rPr lang="en-US" sz="1128">
                  <a:solidFill>
                    <a:srgbClr val="F4EEE0"/>
                  </a:solidFill>
                  <a:latin typeface="HK Grotesk Medium"/>
                </a:rPr>
                <a:t>The Ulimate Test of Foodie Fun Facts</a:t>
              </a:r>
            </a:p>
          </p:txBody>
        </p:sp>
      </p:grpSp>
      <p:sp>
        <p:nvSpPr>
          <p:cNvPr id="7" name="TextBox 7"/>
          <p:cNvSpPr txBox="1"/>
          <p:nvPr/>
        </p:nvSpPr>
        <p:spPr>
          <a:xfrm>
            <a:off x="5499438" y="7572069"/>
            <a:ext cx="7470444" cy="2108200"/>
          </a:xfrm>
          <a:prstGeom prst="rect">
            <a:avLst/>
          </a:prstGeom>
        </p:spPr>
        <p:txBody>
          <a:bodyPr lIns="0" tIns="0" rIns="0" bIns="0" rtlCol="0" anchor="t">
            <a:spAutoFit/>
          </a:bodyPr>
          <a:lstStyle/>
          <a:p>
            <a:pPr algn="ctr">
              <a:lnSpc>
                <a:spcPts val="5599"/>
              </a:lnSpc>
            </a:pPr>
            <a:r>
              <a:rPr lang="en-US" sz="3999">
                <a:solidFill>
                  <a:srgbClr val="000000"/>
                </a:solidFill>
                <a:latin typeface="HK Grotesk Medium"/>
              </a:rPr>
              <a:t>Gabriel E. Rodríguez García</a:t>
            </a:r>
          </a:p>
          <a:p>
            <a:pPr algn="ctr">
              <a:lnSpc>
                <a:spcPts val="5599"/>
              </a:lnSpc>
            </a:pPr>
            <a:r>
              <a:rPr lang="en-US" sz="3999">
                <a:solidFill>
                  <a:srgbClr val="000000"/>
                </a:solidFill>
                <a:latin typeface="HK Grotesk Medium"/>
              </a:rPr>
              <a:t>Claudia P. Monge Torres</a:t>
            </a:r>
          </a:p>
          <a:p>
            <a:pPr algn="ctr">
              <a:lnSpc>
                <a:spcPts val="5599"/>
              </a:lnSpc>
            </a:pPr>
            <a:r>
              <a:rPr lang="en-US" sz="3999">
                <a:solidFill>
                  <a:srgbClr val="000000"/>
                </a:solidFill>
                <a:latin typeface="HK Grotesk Medium"/>
              </a:rPr>
              <a:t>Christian J. Ramos Ortega</a:t>
            </a:r>
          </a:p>
        </p:txBody>
      </p:sp>
      <p:sp>
        <p:nvSpPr>
          <p:cNvPr id="8" name="TextBox 8"/>
          <p:cNvSpPr txBox="1"/>
          <p:nvPr/>
        </p:nvSpPr>
        <p:spPr>
          <a:xfrm>
            <a:off x="5421890" y="6696890"/>
            <a:ext cx="7734895" cy="725765"/>
          </a:xfrm>
          <a:prstGeom prst="rect">
            <a:avLst/>
          </a:prstGeom>
        </p:spPr>
        <p:txBody>
          <a:bodyPr lIns="0" tIns="0" rIns="0" bIns="0" rtlCol="0" anchor="t">
            <a:spAutoFit/>
          </a:bodyPr>
          <a:lstStyle/>
          <a:p>
            <a:pPr algn="ctr">
              <a:lnSpc>
                <a:spcPts val="5880"/>
              </a:lnSpc>
            </a:pPr>
            <a:r>
              <a:rPr lang="en-US" sz="4200">
                <a:solidFill>
                  <a:srgbClr val="000000"/>
                </a:solidFill>
                <a:latin typeface="HK Grotesk Medium Bold"/>
              </a:rPr>
              <a:t>SICI4037: Data Communications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691824"/>
        </a:solidFill>
        <a:effectLst/>
      </p:bgPr>
    </p:bg>
    <p:spTree>
      <p:nvGrpSpPr>
        <p:cNvPr id="1" name=""/>
        <p:cNvGrpSpPr/>
        <p:nvPr/>
      </p:nvGrpSpPr>
      <p:grpSpPr>
        <a:xfrm>
          <a:off x="0" y="0"/>
          <a:ext cx="0" cy="0"/>
          <a:chOff x="0" y="0"/>
          <a:chExt cx="0" cy="0"/>
        </a:xfrm>
      </p:grpSpPr>
      <p:sp>
        <p:nvSpPr>
          <p:cNvPr id="2" name="TextBox 2"/>
          <p:cNvSpPr txBox="1"/>
          <p:nvPr/>
        </p:nvSpPr>
        <p:spPr>
          <a:xfrm>
            <a:off x="3708986" y="981075"/>
            <a:ext cx="10870028" cy="1543050"/>
          </a:xfrm>
          <a:prstGeom prst="rect">
            <a:avLst/>
          </a:prstGeom>
        </p:spPr>
        <p:txBody>
          <a:bodyPr lIns="0" tIns="0" rIns="0" bIns="0" rtlCol="0" anchor="t">
            <a:spAutoFit/>
          </a:bodyPr>
          <a:lstStyle/>
          <a:p>
            <a:pPr algn="ctr">
              <a:lnSpc>
                <a:spcPts val="11999"/>
              </a:lnSpc>
            </a:pPr>
            <a:r>
              <a:rPr lang="en-US" sz="9999" dirty="0">
                <a:solidFill>
                  <a:srgbClr val="F4EEE0"/>
                </a:solidFill>
                <a:latin typeface="TC Milo"/>
              </a:rPr>
              <a:t>REFERENCES</a:t>
            </a:r>
          </a:p>
        </p:txBody>
      </p:sp>
      <p:sp>
        <p:nvSpPr>
          <p:cNvPr id="3" name="TextBox 3"/>
          <p:cNvSpPr txBox="1"/>
          <p:nvPr/>
        </p:nvSpPr>
        <p:spPr>
          <a:xfrm>
            <a:off x="1028700" y="2724150"/>
            <a:ext cx="16230600" cy="7888644"/>
          </a:xfrm>
          <a:prstGeom prst="rect">
            <a:avLst/>
          </a:prstGeom>
        </p:spPr>
        <p:txBody>
          <a:bodyPr lIns="0" tIns="0" rIns="0" bIns="0" rtlCol="0" anchor="t">
            <a:spAutoFit/>
          </a:bodyPr>
          <a:lstStyle/>
          <a:p>
            <a:pPr>
              <a:lnSpc>
                <a:spcPts val="4620"/>
              </a:lnSpc>
            </a:pPr>
            <a:r>
              <a:rPr lang="en-US" sz="3300">
                <a:solidFill>
                  <a:srgbClr val="F4EEE0"/>
                </a:solidFill>
                <a:latin typeface="HK Grotesk Medium"/>
              </a:rPr>
              <a:t> [WittCode]. (2021, August 16). Java Socket Programming - Multiple Clients Chat</a:t>
            </a:r>
          </a:p>
          <a:p>
            <a:pPr>
              <a:lnSpc>
                <a:spcPts val="4620"/>
              </a:lnSpc>
            </a:pPr>
            <a:r>
              <a:rPr lang="en-US" sz="3300">
                <a:solidFill>
                  <a:srgbClr val="F4EEE0"/>
                </a:solidFill>
                <a:latin typeface="HK Grotesk Medium"/>
              </a:rPr>
              <a:t>[Video]. YouTube. https://www.youtube.com/watch?v=gLfuZrrfKes</a:t>
            </a:r>
          </a:p>
          <a:p>
            <a:pPr>
              <a:lnSpc>
                <a:spcPts val="4620"/>
              </a:lnSpc>
            </a:pPr>
            <a:endParaRPr lang="en-US" sz="3300">
              <a:solidFill>
                <a:srgbClr val="F4EEE0"/>
              </a:solidFill>
              <a:latin typeface="HK Grotesk Medium"/>
            </a:endParaRPr>
          </a:p>
          <a:p>
            <a:pPr>
              <a:lnSpc>
                <a:spcPts val="4620"/>
              </a:lnSpc>
            </a:pPr>
            <a:r>
              <a:rPr lang="en-US" sz="3300">
                <a:solidFill>
                  <a:srgbClr val="F4EEE0"/>
                </a:solidFill>
                <a:latin typeface="HK Grotesk Medium"/>
              </a:rPr>
              <a:t>Microchip Developer Help. (n.d.). Retrieved from https://microchipdeveloper.com/tcpip:client-server-programming-model</a:t>
            </a:r>
          </a:p>
          <a:p>
            <a:pPr>
              <a:lnSpc>
                <a:spcPts val="4620"/>
              </a:lnSpc>
            </a:pPr>
            <a:endParaRPr lang="en-US" sz="3300">
              <a:solidFill>
                <a:srgbClr val="F4EEE0"/>
              </a:solidFill>
              <a:latin typeface="HK Grotesk Medium"/>
            </a:endParaRPr>
          </a:p>
          <a:p>
            <a:pPr>
              <a:lnSpc>
                <a:spcPts val="4620"/>
              </a:lnSpc>
            </a:pPr>
            <a:r>
              <a:rPr lang="en-US" sz="3300">
                <a:solidFill>
                  <a:srgbClr val="F4EEE0"/>
                </a:solidFill>
                <a:latin typeface="HK Grotesk Medium"/>
              </a:rPr>
              <a:t>Oracle: Sockets Communication. (n.d.). Retrieved from https://www.oracle.com/java/technologies/jpl2-socket-communication.html</a:t>
            </a:r>
          </a:p>
          <a:p>
            <a:pPr>
              <a:lnSpc>
                <a:spcPts val="4620"/>
              </a:lnSpc>
            </a:pPr>
            <a:endParaRPr lang="en-US" sz="3300">
              <a:solidFill>
                <a:srgbClr val="F4EEE0"/>
              </a:solidFill>
              <a:latin typeface="HK Grotesk Medium"/>
            </a:endParaRPr>
          </a:p>
          <a:p>
            <a:pPr>
              <a:lnSpc>
                <a:spcPts val="4620"/>
              </a:lnSpc>
            </a:pPr>
            <a:r>
              <a:rPr lang="en-US" sz="3300">
                <a:solidFill>
                  <a:srgbClr val="F4EEE0"/>
                </a:solidFill>
                <a:latin typeface="HK Grotesk Medium"/>
              </a:rPr>
              <a:t>Socket.io. (n.d.). Retrieved from https://socket.io/docs/v4/emit-cheatsheet</a:t>
            </a:r>
          </a:p>
          <a:p>
            <a:pPr>
              <a:lnSpc>
                <a:spcPts val="4900"/>
              </a:lnSpc>
            </a:pPr>
            <a:endParaRPr lang="en-US" sz="3300">
              <a:solidFill>
                <a:srgbClr val="F4EEE0"/>
              </a:solidFill>
              <a:latin typeface="HK Grotesk Medium"/>
            </a:endParaRPr>
          </a:p>
          <a:p>
            <a:pPr>
              <a:lnSpc>
                <a:spcPts val="4900"/>
              </a:lnSpc>
            </a:pPr>
            <a:endParaRPr lang="en-US" sz="3300">
              <a:solidFill>
                <a:srgbClr val="F4EEE0"/>
              </a:solidFill>
              <a:latin typeface="HK Grotesk Medium"/>
            </a:endParaRPr>
          </a:p>
          <a:p>
            <a:pPr>
              <a:lnSpc>
                <a:spcPts val="6300"/>
              </a:lnSpc>
            </a:pPr>
            <a:endParaRPr lang="en-US" sz="3300">
              <a:solidFill>
                <a:srgbClr val="F4EEE0"/>
              </a:solidFill>
              <a:latin typeface="HK Grotesk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sp>
        <p:nvSpPr>
          <p:cNvPr id="2" name="TextBox 2"/>
          <p:cNvSpPr txBox="1"/>
          <p:nvPr/>
        </p:nvSpPr>
        <p:spPr>
          <a:xfrm>
            <a:off x="3708986" y="3895725"/>
            <a:ext cx="10870028" cy="2466975"/>
          </a:xfrm>
          <a:prstGeom prst="rect">
            <a:avLst/>
          </a:prstGeom>
        </p:spPr>
        <p:txBody>
          <a:bodyPr lIns="0" tIns="0" rIns="0" bIns="0" rtlCol="0" anchor="t">
            <a:spAutoFit/>
          </a:bodyPr>
          <a:lstStyle/>
          <a:p>
            <a:pPr algn="ctr">
              <a:lnSpc>
                <a:spcPts val="19199"/>
              </a:lnSpc>
            </a:pPr>
            <a:r>
              <a:rPr lang="en-US" sz="15999">
                <a:solidFill>
                  <a:srgbClr val="691824"/>
                </a:solidFill>
                <a:latin typeface="TC Milo"/>
              </a:rPr>
              <a:t>DEMO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91824"/>
        </a:solidFill>
        <a:effectLst/>
      </p:bgPr>
    </p:bg>
    <p:spTree>
      <p:nvGrpSpPr>
        <p:cNvPr id="1" name=""/>
        <p:cNvGrpSpPr/>
        <p:nvPr/>
      </p:nvGrpSpPr>
      <p:grpSpPr>
        <a:xfrm>
          <a:off x="0" y="0"/>
          <a:ext cx="0" cy="0"/>
          <a:chOff x="0" y="0"/>
          <a:chExt cx="0" cy="0"/>
        </a:xfrm>
      </p:grpSpPr>
      <p:sp>
        <p:nvSpPr>
          <p:cNvPr id="2" name="TextBox 2"/>
          <p:cNvSpPr txBox="1"/>
          <p:nvPr/>
        </p:nvSpPr>
        <p:spPr>
          <a:xfrm>
            <a:off x="5568276" y="876300"/>
            <a:ext cx="7151448" cy="1497328"/>
          </a:xfrm>
          <a:prstGeom prst="rect">
            <a:avLst/>
          </a:prstGeom>
        </p:spPr>
        <p:txBody>
          <a:bodyPr lIns="0" tIns="0" rIns="0" bIns="0" rtlCol="0" anchor="t">
            <a:spAutoFit/>
          </a:bodyPr>
          <a:lstStyle/>
          <a:p>
            <a:pPr algn="ctr">
              <a:lnSpc>
                <a:spcPts val="11074"/>
              </a:lnSpc>
            </a:pPr>
            <a:r>
              <a:rPr lang="en-US" sz="11074" dirty="0">
                <a:solidFill>
                  <a:srgbClr val="F4EEE0"/>
                </a:solidFill>
                <a:latin typeface="TC Milo"/>
              </a:rPr>
              <a:t>what IS "CLUE"?</a:t>
            </a:r>
          </a:p>
        </p:txBody>
      </p:sp>
      <p:sp>
        <p:nvSpPr>
          <p:cNvPr id="3" name="TextBox 3"/>
          <p:cNvSpPr txBox="1"/>
          <p:nvPr/>
        </p:nvSpPr>
        <p:spPr>
          <a:xfrm>
            <a:off x="1028700" y="2771882"/>
            <a:ext cx="16230600" cy="5596660"/>
          </a:xfrm>
          <a:prstGeom prst="rect">
            <a:avLst/>
          </a:prstGeom>
        </p:spPr>
        <p:txBody>
          <a:bodyPr lIns="0" tIns="0" rIns="0" bIns="0" rtlCol="0" anchor="t">
            <a:spAutoFit/>
          </a:bodyPr>
          <a:lstStyle/>
          <a:p>
            <a:pPr algn="ctr">
              <a:lnSpc>
                <a:spcPts val="5515"/>
              </a:lnSpc>
            </a:pPr>
            <a:r>
              <a:rPr lang="en-US" sz="4000" dirty="0">
                <a:solidFill>
                  <a:srgbClr val="F4EEE0"/>
                </a:solidFill>
                <a:latin typeface="HK Grotesk Medium" panose="020B0604020202020204" charset="0"/>
              </a:rPr>
              <a:t>Clue is a murder mystery game where the objective is to determine who murdered the game's victim, where the crime took place, and which weapon was used. Each player assumes the role of one of the six suspects and attempts to deduce the correct answer by strategically moving around a game board representing the rooms of a mansion and collecting clues about the circumstances of the murder from the other players.</a:t>
            </a:r>
          </a:p>
          <a:p>
            <a:pPr algn="ctr">
              <a:lnSpc>
                <a:spcPts val="5515"/>
              </a:lnSpc>
            </a:pPr>
            <a:endParaRPr lang="en-US" sz="3939" dirty="0">
              <a:solidFill>
                <a:srgbClr val="F4EEE0"/>
              </a:solidFill>
              <a:latin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122408" y="2299065"/>
            <a:ext cx="10043183" cy="6834119"/>
          </a:xfrm>
          <a:prstGeom prst="rect">
            <a:avLst/>
          </a:prstGeom>
        </p:spPr>
      </p:pic>
      <p:sp>
        <p:nvSpPr>
          <p:cNvPr id="3" name="TextBox 3"/>
          <p:cNvSpPr txBox="1"/>
          <p:nvPr/>
        </p:nvSpPr>
        <p:spPr>
          <a:xfrm>
            <a:off x="2869826" y="711413"/>
            <a:ext cx="12548347" cy="1366359"/>
          </a:xfrm>
          <a:prstGeom prst="rect">
            <a:avLst/>
          </a:prstGeom>
        </p:spPr>
        <p:txBody>
          <a:bodyPr lIns="0" tIns="0" rIns="0" bIns="0" rtlCol="0" anchor="t">
            <a:spAutoFit/>
          </a:bodyPr>
          <a:lstStyle/>
          <a:p>
            <a:pPr algn="ctr">
              <a:lnSpc>
                <a:spcPts val="10028"/>
              </a:lnSpc>
            </a:pPr>
            <a:r>
              <a:rPr lang="en-US" sz="10028">
                <a:solidFill>
                  <a:srgbClr val="691824"/>
                </a:solidFill>
                <a:latin typeface="TC Milo"/>
              </a:rPr>
              <a:t>DESIGN OF THE SYSTEM: SERVER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869826" y="2331781"/>
            <a:ext cx="13019258" cy="6676972"/>
          </a:xfrm>
          <a:prstGeom prst="rect">
            <a:avLst/>
          </a:prstGeom>
        </p:spPr>
      </p:pic>
      <p:sp>
        <p:nvSpPr>
          <p:cNvPr id="3" name="TextBox 3"/>
          <p:cNvSpPr txBox="1"/>
          <p:nvPr/>
        </p:nvSpPr>
        <p:spPr>
          <a:xfrm>
            <a:off x="2869826" y="711413"/>
            <a:ext cx="12548347" cy="1366359"/>
          </a:xfrm>
          <a:prstGeom prst="rect">
            <a:avLst/>
          </a:prstGeom>
        </p:spPr>
        <p:txBody>
          <a:bodyPr lIns="0" tIns="0" rIns="0" bIns="0" rtlCol="0" anchor="t">
            <a:spAutoFit/>
          </a:bodyPr>
          <a:lstStyle/>
          <a:p>
            <a:pPr algn="ctr">
              <a:lnSpc>
                <a:spcPts val="10028"/>
              </a:lnSpc>
            </a:pPr>
            <a:r>
              <a:rPr lang="en-US" sz="10028">
                <a:solidFill>
                  <a:srgbClr val="691824"/>
                </a:solidFill>
                <a:latin typeface="TC Milo"/>
              </a:rPr>
              <a:t>DESIGN OF THE SYSTEM: CLIENT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69182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9144000" y="917643"/>
            <a:ext cx="8057603" cy="8340657"/>
          </a:xfrm>
          <a:prstGeom prst="rect">
            <a:avLst/>
          </a:prstGeom>
        </p:spPr>
      </p:pic>
      <p:sp>
        <p:nvSpPr>
          <p:cNvPr id="3" name="TextBox 3"/>
          <p:cNvSpPr txBox="1"/>
          <p:nvPr/>
        </p:nvSpPr>
        <p:spPr>
          <a:xfrm>
            <a:off x="1028700" y="855004"/>
            <a:ext cx="6085853" cy="3029577"/>
          </a:xfrm>
          <a:prstGeom prst="rect">
            <a:avLst/>
          </a:prstGeom>
        </p:spPr>
        <p:txBody>
          <a:bodyPr lIns="0" tIns="0" rIns="0" bIns="0" rtlCol="0" anchor="t">
            <a:spAutoFit/>
          </a:bodyPr>
          <a:lstStyle/>
          <a:p>
            <a:pPr>
              <a:lnSpc>
                <a:spcPts val="11524"/>
              </a:lnSpc>
            </a:pPr>
            <a:r>
              <a:rPr lang="en-US" sz="11524">
                <a:solidFill>
                  <a:srgbClr val="F4EEE0"/>
                </a:solidFill>
                <a:latin typeface="TC Milo"/>
              </a:rPr>
              <a:t>Game mechanics</a:t>
            </a:r>
          </a:p>
        </p:txBody>
      </p:sp>
      <p:sp>
        <p:nvSpPr>
          <p:cNvPr id="4" name="TextBox 4"/>
          <p:cNvSpPr txBox="1"/>
          <p:nvPr/>
        </p:nvSpPr>
        <p:spPr>
          <a:xfrm>
            <a:off x="574450" y="4335726"/>
            <a:ext cx="8086924" cy="3981450"/>
          </a:xfrm>
          <a:prstGeom prst="rect">
            <a:avLst/>
          </a:prstGeom>
        </p:spPr>
        <p:txBody>
          <a:bodyPr lIns="0" tIns="0" rIns="0" bIns="0" rtlCol="0" anchor="t">
            <a:spAutoFit/>
          </a:bodyPr>
          <a:lstStyle/>
          <a:p>
            <a:pPr marL="971553" lvl="1" indent="-485777" algn="ctr">
              <a:lnSpc>
                <a:spcPts val="6300"/>
              </a:lnSpc>
              <a:buFont typeface="Arial"/>
              <a:buChar char="•"/>
            </a:pPr>
            <a:r>
              <a:rPr lang="en-US" sz="4500" dirty="0">
                <a:solidFill>
                  <a:srgbClr val="F4EEE0"/>
                </a:solidFill>
                <a:latin typeface="HK Grotesk Medium"/>
              </a:rPr>
              <a:t>Navigate through the board.</a:t>
            </a:r>
          </a:p>
          <a:p>
            <a:pPr marL="971553" lvl="1" indent="-485777">
              <a:lnSpc>
                <a:spcPts val="6300"/>
              </a:lnSpc>
              <a:buFont typeface="Arial"/>
              <a:buChar char="•"/>
            </a:pPr>
            <a:r>
              <a:rPr lang="en-US" sz="4500" dirty="0">
                <a:solidFill>
                  <a:srgbClr val="F4EEE0"/>
                </a:solidFill>
                <a:latin typeface="HK Grotesk Medium"/>
              </a:rPr>
              <a:t>Enter rooms to create accusations (rumors).</a:t>
            </a:r>
          </a:p>
          <a:p>
            <a:pPr marL="971553" lvl="1" indent="-485777">
              <a:lnSpc>
                <a:spcPts val="6300"/>
              </a:lnSpc>
              <a:buFont typeface="Arial"/>
              <a:buChar char="•"/>
            </a:pPr>
            <a:r>
              <a:rPr lang="en-US" sz="4500" dirty="0">
                <a:solidFill>
                  <a:srgbClr val="F4EEE0"/>
                </a:solidFill>
                <a:latin typeface="HK Grotesk Medium"/>
              </a:rPr>
              <a:t>Dispute accusations.</a:t>
            </a:r>
          </a:p>
          <a:p>
            <a:pPr marL="971553" lvl="1" indent="-485777">
              <a:lnSpc>
                <a:spcPts val="6300"/>
              </a:lnSpc>
              <a:buFont typeface="Arial"/>
              <a:buChar char="•"/>
            </a:pPr>
            <a:r>
              <a:rPr lang="en-US" sz="4500" dirty="0">
                <a:solidFill>
                  <a:srgbClr val="F4EEE0"/>
                </a:solidFill>
                <a:latin typeface="HK Grotesk Medium"/>
              </a:rPr>
              <a:t>Notetaking.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sp>
        <p:nvSpPr>
          <p:cNvPr id="2" name="TextBox 2"/>
          <p:cNvSpPr txBox="1"/>
          <p:nvPr/>
        </p:nvSpPr>
        <p:spPr>
          <a:xfrm>
            <a:off x="1028700" y="3282570"/>
            <a:ext cx="5059131" cy="1222970"/>
          </a:xfrm>
          <a:prstGeom prst="rect">
            <a:avLst/>
          </a:prstGeom>
        </p:spPr>
        <p:txBody>
          <a:bodyPr lIns="0" tIns="0" rIns="0" bIns="0" rtlCol="0" anchor="t">
            <a:spAutoFit/>
          </a:bodyPr>
          <a:lstStyle/>
          <a:p>
            <a:pPr>
              <a:lnSpc>
                <a:spcPts val="9480"/>
              </a:lnSpc>
            </a:pPr>
            <a:r>
              <a:rPr lang="en-US" sz="7900">
                <a:solidFill>
                  <a:srgbClr val="691824"/>
                </a:solidFill>
                <a:latin typeface="TC Milo"/>
              </a:rPr>
              <a:t>GAME CONTROLS</a:t>
            </a:r>
          </a:p>
        </p:txBody>
      </p:sp>
      <p:sp>
        <p:nvSpPr>
          <p:cNvPr id="3" name="TextBox 3"/>
          <p:cNvSpPr txBox="1"/>
          <p:nvPr/>
        </p:nvSpPr>
        <p:spPr>
          <a:xfrm>
            <a:off x="1028700" y="4472960"/>
            <a:ext cx="5059131" cy="1264881"/>
          </a:xfrm>
          <a:prstGeom prst="rect">
            <a:avLst/>
          </a:prstGeom>
        </p:spPr>
        <p:txBody>
          <a:bodyPr lIns="0" tIns="0" rIns="0" bIns="0" rtlCol="0" anchor="t">
            <a:spAutoFit/>
          </a:bodyPr>
          <a:lstStyle/>
          <a:p>
            <a:pPr>
              <a:lnSpc>
                <a:spcPts val="5039"/>
              </a:lnSpc>
            </a:pPr>
            <a:r>
              <a:rPr lang="en-US" sz="3599" dirty="0">
                <a:solidFill>
                  <a:srgbClr val="691824"/>
                </a:solidFill>
                <a:latin typeface="HK Grotesk Medium"/>
              </a:rPr>
              <a:t>Press the following keys while playing! </a:t>
            </a:r>
          </a:p>
        </p:txBody>
      </p:sp>
      <p:grpSp>
        <p:nvGrpSpPr>
          <p:cNvPr id="4" name="Group 4"/>
          <p:cNvGrpSpPr/>
          <p:nvPr/>
        </p:nvGrpSpPr>
        <p:grpSpPr>
          <a:xfrm>
            <a:off x="7968075" y="1716668"/>
            <a:ext cx="4179834" cy="1264956"/>
            <a:chOff x="0" y="0"/>
            <a:chExt cx="5573112" cy="1686608"/>
          </a:xfrm>
        </p:grpSpPr>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9678"/>
            <a:stretch>
              <a:fillRect/>
            </a:stretch>
          </p:blipFill>
          <p:spPr>
            <a:xfrm rot="-282871">
              <a:off x="41654" y="223510"/>
              <a:ext cx="5489803" cy="1239588"/>
            </a:xfrm>
            <a:prstGeom prst="rect">
              <a:avLst/>
            </a:prstGeom>
          </p:spPr>
        </p:pic>
        <p:sp>
          <p:nvSpPr>
            <p:cNvPr id="6" name="TextBox 6"/>
            <p:cNvSpPr txBox="1"/>
            <p:nvPr/>
          </p:nvSpPr>
          <p:spPr>
            <a:xfrm>
              <a:off x="529616" y="290854"/>
              <a:ext cx="4513880" cy="1009650"/>
            </a:xfrm>
            <a:prstGeom prst="rect">
              <a:avLst/>
            </a:prstGeom>
          </p:spPr>
          <p:txBody>
            <a:bodyPr lIns="0" tIns="0" rIns="0" bIns="0" rtlCol="0" anchor="t">
              <a:spAutoFit/>
            </a:bodyPr>
            <a:lstStyle/>
            <a:p>
              <a:pPr algn="ctr">
                <a:lnSpc>
                  <a:spcPts val="6299"/>
                </a:lnSpc>
              </a:pPr>
              <a:r>
                <a:rPr lang="en-US" sz="4500">
                  <a:solidFill>
                    <a:srgbClr val="160B06"/>
                  </a:solidFill>
                  <a:latin typeface="TC Milo"/>
                </a:rPr>
                <a:t>C for Checklist</a:t>
              </a:r>
            </a:p>
          </p:txBody>
        </p:sp>
      </p:grpSp>
      <p:grpSp>
        <p:nvGrpSpPr>
          <p:cNvPr id="7" name="Group 7"/>
          <p:cNvGrpSpPr/>
          <p:nvPr/>
        </p:nvGrpSpPr>
        <p:grpSpPr>
          <a:xfrm>
            <a:off x="13079466" y="1498076"/>
            <a:ext cx="4179834" cy="1264956"/>
            <a:chOff x="0" y="0"/>
            <a:chExt cx="5573112" cy="1686608"/>
          </a:xfrm>
        </p:grpSpPr>
        <p:pic>
          <p:nvPicPr>
            <p:cNvPr id="8" name="Picture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9678"/>
            <a:stretch>
              <a:fillRect/>
            </a:stretch>
          </p:blipFill>
          <p:spPr>
            <a:xfrm rot="-282871">
              <a:off x="41654" y="223510"/>
              <a:ext cx="5489803" cy="1239588"/>
            </a:xfrm>
            <a:prstGeom prst="rect">
              <a:avLst/>
            </a:prstGeom>
          </p:spPr>
        </p:pic>
        <p:sp>
          <p:nvSpPr>
            <p:cNvPr id="9" name="TextBox 9"/>
            <p:cNvSpPr txBox="1"/>
            <p:nvPr/>
          </p:nvSpPr>
          <p:spPr>
            <a:xfrm>
              <a:off x="529616" y="290854"/>
              <a:ext cx="4513880" cy="1009650"/>
            </a:xfrm>
            <a:prstGeom prst="rect">
              <a:avLst/>
            </a:prstGeom>
          </p:spPr>
          <p:txBody>
            <a:bodyPr lIns="0" tIns="0" rIns="0" bIns="0" rtlCol="0" anchor="t">
              <a:spAutoFit/>
            </a:bodyPr>
            <a:lstStyle/>
            <a:p>
              <a:pPr algn="ctr">
                <a:lnSpc>
                  <a:spcPts val="6299"/>
                </a:lnSpc>
              </a:pPr>
              <a:r>
                <a:rPr lang="en-US" sz="4500">
                  <a:solidFill>
                    <a:srgbClr val="160B06"/>
                  </a:solidFill>
                  <a:latin typeface="TC Milo"/>
                </a:rPr>
                <a:t>↓for down</a:t>
              </a:r>
            </a:p>
          </p:txBody>
        </p:sp>
      </p:grpSp>
      <p:grpSp>
        <p:nvGrpSpPr>
          <p:cNvPr id="10" name="Group 10"/>
          <p:cNvGrpSpPr/>
          <p:nvPr/>
        </p:nvGrpSpPr>
        <p:grpSpPr>
          <a:xfrm>
            <a:off x="7968075" y="3510586"/>
            <a:ext cx="4179834" cy="1264956"/>
            <a:chOff x="0" y="0"/>
            <a:chExt cx="5573112" cy="1686608"/>
          </a:xfrm>
        </p:grpSpPr>
        <p:pic>
          <p:nvPicPr>
            <p:cNvPr id="11" name="Picture 11"/>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9678"/>
            <a:stretch>
              <a:fillRect/>
            </a:stretch>
          </p:blipFill>
          <p:spPr>
            <a:xfrm rot="-282871">
              <a:off x="41654" y="223510"/>
              <a:ext cx="5489803" cy="1239588"/>
            </a:xfrm>
            <a:prstGeom prst="rect">
              <a:avLst/>
            </a:prstGeom>
          </p:spPr>
        </p:pic>
        <p:sp>
          <p:nvSpPr>
            <p:cNvPr id="12" name="TextBox 12"/>
            <p:cNvSpPr txBox="1"/>
            <p:nvPr/>
          </p:nvSpPr>
          <p:spPr>
            <a:xfrm>
              <a:off x="529616" y="290854"/>
              <a:ext cx="4513880" cy="1009650"/>
            </a:xfrm>
            <a:prstGeom prst="rect">
              <a:avLst/>
            </a:prstGeom>
          </p:spPr>
          <p:txBody>
            <a:bodyPr lIns="0" tIns="0" rIns="0" bIns="0" rtlCol="0" anchor="t">
              <a:spAutoFit/>
            </a:bodyPr>
            <a:lstStyle/>
            <a:p>
              <a:pPr algn="ctr">
                <a:lnSpc>
                  <a:spcPts val="6299"/>
                </a:lnSpc>
              </a:pPr>
              <a:r>
                <a:rPr lang="en-US" sz="4500">
                  <a:solidFill>
                    <a:srgbClr val="160B06"/>
                  </a:solidFill>
                  <a:latin typeface="TC Milo"/>
                </a:rPr>
                <a:t>P For Cards</a:t>
              </a:r>
            </a:p>
          </p:txBody>
        </p:sp>
      </p:grpSp>
      <p:grpSp>
        <p:nvGrpSpPr>
          <p:cNvPr id="13" name="Group 13"/>
          <p:cNvGrpSpPr/>
          <p:nvPr/>
        </p:nvGrpSpPr>
        <p:grpSpPr>
          <a:xfrm>
            <a:off x="13079466" y="3510586"/>
            <a:ext cx="4179834" cy="1264956"/>
            <a:chOff x="0" y="0"/>
            <a:chExt cx="5573112" cy="1686608"/>
          </a:xfrm>
        </p:grpSpPr>
        <p:pic>
          <p:nvPicPr>
            <p:cNvPr id="14" name="Picture 1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9678"/>
            <a:stretch>
              <a:fillRect/>
            </a:stretch>
          </p:blipFill>
          <p:spPr>
            <a:xfrm rot="-282871">
              <a:off x="41654" y="223510"/>
              <a:ext cx="5489803" cy="1239588"/>
            </a:xfrm>
            <a:prstGeom prst="rect">
              <a:avLst/>
            </a:prstGeom>
          </p:spPr>
        </p:pic>
        <p:sp>
          <p:nvSpPr>
            <p:cNvPr id="15" name="TextBox 15"/>
            <p:cNvSpPr txBox="1"/>
            <p:nvPr/>
          </p:nvSpPr>
          <p:spPr>
            <a:xfrm>
              <a:off x="529616" y="290854"/>
              <a:ext cx="4513880" cy="1009650"/>
            </a:xfrm>
            <a:prstGeom prst="rect">
              <a:avLst/>
            </a:prstGeom>
          </p:spPr>
          <p:txBody>
            <a:bodyPr lIns="0" tIns="0" rIns="0" bIns="0" rtlCol="0" anchor="t">
              <a:spAutoFit/>
            </a:bodyPr>
            <a:lstStyle/>
            <a:p>
              <a:pPr algn="ctr">
                <a:lnSpc>
                  <a:spcPts val="6299"/>
                </a:lnSpc>
              </a:pPr>
              <a:r>
                <a:rPr lang="en-US" sz="4500">
                  <a:solidFill>
                    <a:srgbClr val="160B06"/>
                  </a:solidFill>
                  <a:latin typeface="TC Milo"/>
                </a:rPr>
                <a:t>← for left</a:t>
              </a:r>
            </a:p>
          </p:txBody>
        </p:sp>
      </p:grpSp>
      <p:grpSp>
        <p:nvGrpSpPr>
          <p:cNvPr id="16" name="Group 16"/>
          <p:cNvGrpSpPr/>
          <p:nvPr/>
        </p:nvGrpSpPr>
        <p:grpSpPr>
          <a:xfrm>
            <a:off x="7968075" y="5304504"/>
            <a:ext cx="4179834" cy="1264956"/>
            <a:chOff x="0" y="0"/>
            <a:chExt cx="5573112" cy="1686608"/>
          </a:xfrm>
        </p:grpSpPr>
        <p:pic>
          <p:nvPicPr>
            <p:cNvPr id="17" name="Picture 1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9678"/>
            <a:stretch>
              <a:fillRect/>
            </a:stretch>
          </p:blipFill>
          <p:spPr>
            <a:xfrm rot="-282871">
              <a:off x="41654" y="223510"/>
              <a:ext cx="5489803" cy="1239588"/>
            </a:xfrm>
            <a:prstGeom prst="rect">
              <a:avLst/>
            </a:prstGeom>
          </p:spPr>
        </p:pic>
        <p:sp>
          <p:nvSpPr>
            <p:cNvPr id="18" name="TextBox 18"/>
            <p:cNvSpPr txBox="1"/>
            <p:nvPr/>
          </p:nvSpPr>
          <p:spPr>
            <a:xfrm>
              <a:off x="529616" y="290854"/>
              <a:ext cx="4513880" cy="1009650"/>
            </a:xfrm>
            <a:prstGeom prst="rect">
              <a:avLst/>
            </a:prstGeom>
          </p:spPr>
          <p:txBody>
            <a:bodyPr lIns="0" tIns="0" rIns="0" bIns="0" rtlCol="0" anchor="t">
              <a:spAutoFit/>
            </a:bodyPr>
            <a:lstStyle/>
            <a:p>
              <a:pPr algn="ctr">
                <a:lnSpc>
                  <a:spcPts val="6299"/>
                </a:lnSpc>
              </a:pPr>
              <a:r>
                <a:rPr lang="en-US" sz="4500">
                  <a:solidFill>
                    <a:srgbClr val="160B06"/>
                  </a:solidFill>
                  <a:latin typeface="TC Milo"/>
                </a:rPr>
                <a:t>↑ for up</a:t>
              </a:r>
            </a:p>
          </p:txBody>
        </p:sp>
      </p:grpSp>
      <p:grpSp>
        <p:nvGrpSpPr>
          <p:cNvPr id="19" name="Group 19"/>
          <p:cNvGrpSpPr/>
          <p:nvPr/>
        </p:nvGrpSpPr>
        <p:grpSpPr>
          <a:xfrm>
            <a:off x="13079466" y="5304504"/>
            <a:ext cx="4179834" cy="1264956"/>
            <a:chOff x="0" y="0"/>
            <a:chExt cx="5573112" cy="1686608"/>
          </a:xfrm>
        </p:grpSpPr>
        <p:pic>
          <p:nvPicPr>
            <p:cNvPr id="20" name="Picture 20"/>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9678"/>
            <a:stretch>
              <a:fillRect/>
            </a:stretch>
          </p:blipFill>
          <p:spPr>
            <a:xfrm rot="-282871">
              <a:off x="41654" y="223510"/>
              <a:ext cx="5489803" cy="1239588"/>
            </a:xfrm>
            <a:prstGeom prst="rect">
              <a:avLst/>
            </a:prstGeom>
          </p:spPr>
        </p:pic>
        <p:sp>
          <p:nvSpPr>
            <p:cNvPr id="21" name="TextBox 21"/>
            <p:cNvSpPr txBox="1"/>
            <p:nvPr/>
          </p:nvSpPr>
          <p:spPr>
            <a:xfrm>
              <a:off x="529616" y="290854"/>
              <a:ext cx="4513880" cy="1009650"/>
            </a:xfrm>
            <a:prstGeom prst="rect">
              <a:avLst/>
            </a:prstGeom>
          </p:spPr>
          <p:txBody>
            <a:bodyPr lIns="0" tIns="0" rIns="0" bIns="0" rtlCol="0" anchor="t">
              <a:spAutoFit/>
            </a:bodyPr>
            <a:lstStyle/>
            <a:p>
              <a:pPr algn="ctr">
                <a:lnSpc>
                  <a:spcPts val="6299"/>
                </a:lnSpc>
              </a:pPr>
              <a:r>
                <a:rPr lang="en-US" sz="4500">
                  <a:solidFill>
                    <a:srgbClr val="160B06"/>
                  </a:solidFill>
                  <a:latin typeface="TC Milo"/>
                </a:rPr>
                <a:t>→ for Right</a:t>
              </a:r>
            </a:p>
          </p:txBody>
        </p:sp>
      </p:grpSp>
      <p:pic>
        <p:nvPicPr>
          <p:cNvPr id="22" name="Picture 2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79439" r="4440"/>
          <a:stretch>
            <a:fillRect/>
          </a:stretch>
        </p:blipFill>
        <p:spPr>
          <a:xfrm rot="-163705">
            <a:off x="8216907" y="7560775"/>
            <a:ext cx="8515564" cy="1026051"/>
          </a:xfrm>
          <a:prstGeom prst="rect">
            <a:avLst/>
          </a:prstGeom>
        </p:spPr>
      </p:pic>
      <p:sp>
        <p:nvSpPr>
          <p:cNvPr id="23" name="TextBox 23"/>
          <p:cNvSpPr txBox="1"/>
          <p:nvPr/>
        </p:nvSpPr>
        <p:spPr>
          <a:xfrm rot="-192917">
            <a:off x="8354629" y="7635716"/>
            <a:ext cx="8394945" cy="781050"/>
          </a:xfrm>
          <a:prstGeom prst="rect">
            <a:avLst/>
          </a:prstGeom>
        </p:spPr>
        <p:txBody>
          <a:bodyPr lIns="0" tIns="0" rIns="0" bIns="0" rtlCol="0" anchor="t">
            <a:spAutoFit/>
          </a:bodyPr>
          <a:lstStyle/>
          <a:p>
            <a:pPr algn="ctr">
              <a:lnSpc>
                <a:spcPts val="6299"/>
              </a:lnSpc>
            </a:pPr>
            <a:r>
              <a:rPr lang="en-US" sz="4500">
                <a:solidFill>
                  <a:srgbClr val="160B06"/>
                </a:solidFill>
                <a:latin typeface="TC Milo"/>
              </a:rPr>
              <a:t>MOuse to choose cards, and fill checklist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9182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1590135" y="3086100"/>
            <a:ext cx="5977758" cy="6400800"/>
          </a:xfrm>
          <a:prstGeom prst="rect">
            <a:avLst/>
          </a:prstGeom>
        </p:spPr>
      </p:pic>
      <p:sp>
        <p:nvSpPr>
          <p:cNvPr id="3" name="TextBox 3"/>
          <p:cNvSpPr txBox="1"/>
          <p:nvPr/>
        </p:nvSpPr>
        <p:spPr>
          <a:xfrm>
            <a:off x="3708986" y="800100"/>
            <a:ext cx="10870028" cy="1543050"/>
          </a:xfrm>
          <a:prstGeom prst="rect">
            <a:avLst/>
          </a:prstGeom>
        </p:spPr>
        <p:txBody>
          <a:bodyPr lIns="0" tIns="0" rIns="0" bIns="0" rtlCol="0" anchor="t">
            <a:spAutoFit/>
          </a:bodyPr>
          <a:lstStyle/>
          <a:p>
            <a:pPr algn="ctr">
              <a:lnSpc>
                <a:spcPts val="11999"/>
              </a:lnSpc>
            </a:pPr>
            <a:r>
              <a:rPr lang="en-US" sz="9999" dirty="0">
                <a:solidFill>
                  <a:srgbClr val="F4EEE0"/>
                </a:solidFill>
                <a:latin typeface="TC Milo"/>
              </a:rPr>
              <a:t>DATA COMMUNICATION</a:t>
            </a:r>
          </a:p>
        </p:txBody>
      </p:sp>
      <p:sp>
        <p:nvSpPr>
          <p:cNvPr id="4" name="TextBox 4"/>
          <p:cNvSpPr txBox="1"/>
          <p:nvPr/>
        </p:nvSpPr>
        <p:spPr>
          <a:xfrm>
            <a:off x="1028700" y="2400300"/>
            <a:ext cx="10096499" cy="8569590"/>
          </a:xfrm>
          <a:prstGeom prst="rect">
            <a:avLst/>
          </a:prstGeom>
        </p:spPr>
        <p:txBody>
          <a:bodyPr wrap="square" lIns="0" tIns="0" rIns="0" bIns="0" rtlCol="0" anchor="t">
            <a:spAutoFit/>
          </a:bodyPr>
          <a:lstStyle/>
          <a:p>
            <a:pPr>
              <a:lnSpc>
                <a:spcPts val="4200"/>
              </a:lnSpc>
            </a:pPr>
            <a:r>
              <a:rPr lang="en-US" sz="3000" dirty="0">
                <a:solidFill>
                  <a:srgbClr val="F4EEE0"/>
                </a:solidFill>
                <a:latin typeface="HK Grotesk Medium"/>
              </a:rPr>
              <a:t>The communication established with the server will retrieve all the necessary data the player needs before starting the game:</a:t>
            </a:r>
          </a:p>
          <a:p>
            <a:pPr>
              <a:lnSpc>
                <a:spcPts val="1650"/>
              </a:lnSpc>
            </a:pPr>
            <a:endParaRPr lang="en-US" sz="3000" dirty="0">
              <a:solidFill>
                <a:srgbClr val="F4EEE0"/>
              </a:solidFill>
              <a:latin typeface="HK Grotesk Medium"/>
            </a:endParaRPr>
          </a:p>
          <a:p>
            <a:pPr marL="647700" lvl="1" indent="-323850">
              <a:lnSpc>
                <a:spcPts val="4200"/>
              </a:lnSpc>
              <a:buFont typeface="Arial"/>
              <a:buChar char="•"/>
            </a:pPr>
            <a:r>
              <a:rPr lang="en-US" sz="3000" dirty="0">
                <a:solidFill>
                  <a:srgbClr val="F4EEE0"/>
                </a:solidFill>
                <a:latin typeface="HK Grotesk Medium"/>
              </a:rPr>
              <a:t>Turn assigned to player.</a:t>
            </a:r>
          </a:p>
          <a:p>
            <a:pPr marL="647700" lvl="1" indent="-323850">
              <a:lnSpc>
                <a:spcPts val="4200"/>
              </a:lnSpc>
              <a:buFont typeface="Arial"/>
              <a:buChar char="•"/>
            </a:pPr>
            <a:r>
              <a:rPr lang="en-US" sz="3000" dirty="0">
                <a:solidFill>
                  <a:srgbClr val="F4EEE0"/>
                </a:solidFill>
                <a:latin typeface="HK Grotesk Medium"/>
              </a:rPr>
              <a:t>list of player's cards.</a:t>
            </a:r>
          </a:p>
          <a:p>
            <a:pPr marL="647700" lvl="1" indent="-323850">
              <a:lnSpc>
                <a:spcPts val="4200"/>
              </a:lnSpc>
              <a:buFont typeface="Arial"/>
              <a:buChar char="•"/>
            </a:pPr>
            <a:r>
              <a:rPr lang="en-US" sz="3000" dirty="0">
                <a:solidFill>
                  <a:srgbClr val="F4EEE0"/>
                </a:solidFill>
                <a:latin typeface="HK Grotesk Medium"/>
              </a:rPr>
              <a:t>The color picked by the player.</a:t>
            </a:r>
          </a:p>
          <a:p>
            <a:pPr marL="647700" lvl="1" indent="-323850">
              <a:lnSpc>
                <a:spcPts val="4200"/>
              </a:lnSpc>
              <a:buFont typeface="Arial"/>
              <a:buChar char="•"/>
            </a:pPr>
            <a:r>
              <a:rPr lang="en-US" sz="3000" dirty="0">
                <a:solidFill>
                  <a:srgbClr val="F4EEE0"/>
                </a:solidFill>
                <a:latin typeface="HK Grotesk Medium"/>
              </a:rPr>
              <a:t>Starting position assigned to color.</a:t>
            </a:r>
          </a:p>
          <a:p>
            <a:pPr>
              <a:lnSpc>
                <a:spcPts val="2100"/>
              </a:lnSpc>
            </a:pPr>
            <a:endParaRPr lang="en-US" sz="3000" dirty="0">
              <a:solidFill>
                <a:srgbClr val="F4EEE0"/>
              </a:solidFill>
              <a:latin typeface="HK Grotesk Medium"/>
            </a:endParaRPr>
          </a:p>
          <a:p>
            <a:pPr>
              <a:lnSpc>
                <a:spcPts val="4200"/>
              </a:lnSpc>
            </a:pPr>
            <a:r>
              <a:rPr lang="en-US" sz="3000" dirty="0">
                <a:solidFill>
                  <a:srgbClr val="F4EEE0"/>
                </a:solidFill>
                <a:latin typeface="HK Grotesk Medium"/>
              </a:rPr>
              <a:t>But also, the data needed throughout the game:</a:t>
            </a:r>
          </a:p>
          <a:p>
            <a:pPr marL="647700" lvl="1" indent="-323850">
              <a:lnSpc>
                <a:spcPts val="4200"/>
              </a:lnSpc>
              <a:buFont typeface="Arial"/>
              <a:buChar char="•"/>
            </a:pPr>
            <a:r>
              <a:rPr lang="en-US" sz="3000" dirty="0">
                <a:solidFill>
                  <a:srgbClr val="F4EEE0"/>
                </a:solidFill>
                <a:latin typeface="HK Grotesk Medium"/>
              </a:rPr>
              <a:t>If it's the player's turn.</a:t>
            </a:r>
          </a:p>
          <a:p>
            <a:pPr marL="647700" lvl="1" indent="-323850">
              <a:lnSpc>
                <a:spcPts val="4200"/>
              </a:lnSpc>
              <a:buFont typeface="Arial"/>
              <a:buChar char="•"/>
            </a:pPr>
            <a:r>
              <a:rPr lang="en-US" sz="3000" dirty="0">
                <a:solidFill>
                  <a:srgbClr val="F4EEE0"/>
                </a:solidFill>
                <a:latin typeface="HK Grotesk Medium"/>
              </a:rPr>
              <a:t>The player's coordinates</a:t>
            </a:r>
          </a:p>
          <a:p>
            <a:pPr marL="647700" lvl="1" indent="-323850">
              <a:lnSpc>
                <a:spcPts val="4200"/>
              </a:lnSpc>
              <a:buFont typeface="Arial"/>
              <a:buChar char="•"/>
            </a:pPr>
            <a:r>
              <a:rPr lang="en-US" sz="3000" dirty="0">
                <a:solidFill>
                  <a:srgbClr val="F4EEE0"/>
                </a:solidFill>
                <a:latin typeface="HK Grotesk Medium"/>
              </a:rPr>
              <a:t>If a rumor started</a:t>
            </a:r>
          </a:p>
          <a:p>
            <a:pPr marL="647700" lvl="1" indent="-323850">
              <a:lnSpc>
                <a:spcPts val="4200"/>
              </a:lnSpc>
              <a:buFont typeface="Arial"/>
              <a:buChar char="•"/>
            </a:pPr>
            <a:r>
              <a:rPr lang="en-US" sz="3000" dirty="0">
                <a:solidFill>
                  <a:srgbClr val="F4EEE0"/>
                </a:solidFill>
                <a:latin typeface="HK Grotesk Medium"/>
              </a:rPr>
              <a:t>The card the player disputes.</a:t>
            </a:r>
          </a:p>
          <a:p>
            <a:pPr marL="647700" lvl="1" indent="-323850">
              <a:lnSpc>
                <a:spcPts val="4200"/>
              </a:lnSpc>
              <a:buFont typeface="Arial"/>
              <a:buChar char="•"/>
            </a:pPr>
            <a:r>
              <a:rPr lang="en-US" sz="3000" dirty="0">
                <a:solidFill>
                  <a:srgbClr val="F4EEE0"/>
                </a:solidFill>
                <a:latin typeface="HK Grotesk Medium"/>
              </a:rPr>
              <a:t>If the player was eliminated.</a:t>
            </a:r>
          </a:p>
          <a:p>
            <a:pPr>
              <a:lnSpc>
                <a:spcPts val="4320"/>
              </a:lnSpc>
            </a:pPr>
            <a:endParaRPr lang="en-US" sz="3000" dirty="0">
              <a:solidFill>
                <a:srgbClr val="F4EEE0"/>
              </a:solidFill>
              <a:latin typeface="HK Grotesk Medium"/>
            </a:endParaRPr>
          </a:p>
          <a:p>
            <a:pPr>
              <a:lnSpc>
                <a:spcPts val="4320"/>
              </a:lnSpc>
            </a:pPr>
            <a:endParaRPr lang="en-US" sz="3000" dirty="0">
              <a:solidFill>
                <a:srgbClr val="F4EEE0"/>
              </a:solidFill>
              <a:latin typeface="HK Grotesk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9182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4785" t="22826" r="5016" b="17929"/>
          <a:stretch>
            <a:fillRect/>
          </a:stretch>
        </p:blipFill>
        <p:spPr>
          <a:xfrm>
            <a:off x="10906772" y="3338073"/>
            <a:ext cx="6352528" cy="5024746"/>
          </a:xfrm>
          <a:prstGeom prst="rect">
            <a:avLst/>
          </a:prstGeom>
        </p:spPr>
      </p:pic>
      <p:sp>
        <p:nvSpPr>
          <p:cNvPr id="3" name="TextBox 3"/>
          <p:cNvSpPr txBox="1"/>
          <p:nvPr/>
        </p:nvSpPr>
        <p:spPr>
          <a:xfrm>
            <a:off x="3708986" y="771899"/>
            <a:ext cx="10870028" cy="1543050"/>
          </a:xfrm>
          <a:prstGeom prst="rect">
            <a:avLst/>
          </a:prstGeom>
        </p:spPr>
        <p:txBody>
          <a:bodyPr lIns="0" tIns="0" rIns="0" bIns="0" rtlCol="0" anchor="t">
            <a:spAutoFit/>
          </a:bodyPr>
          <a:lstStyle/>
          <a:p>
            <a:pPr algn="ctr">
              <a:lnSpc>
                <a:spcPts val="11999"/>
              </a:lnSpc>
            </a:pPr>
            <a:r>
              <a:rPr lang="en-US" sz="9999" dirty="0">
                <a:solidFill>
                  <a:srgbClr val="F4EEE0"/>
                </a:solidFill>
                <a:latin typeface="TC Milo"/>
              </a:rPr>
              <a:t>DATA COMMUNICATION</a:t>
            </a:r>
          </a:p>
        </p:txBody>
      </p:sp>
      <p:sp>
        <p:nvSpPr>
          <p:cNvPr id="4" name="TextBox 4"/>
          <p:cNvSpPr txBox="1"/>
          <p:nvPr/>
        </p:nvSpPr>
        <p:spPr>
          <a:xfrm>
            <a:off x="1028700" y="2981325"/>
            <a:ext cx="9286875" cy="6533776"/>
          </a:xfrm>
          <a:prstGeom prst="rect">
            <a:avLst/>
          </a:prstGeom>
        </p:spPr>
        <p:txBody>
          <a:bodyPr lIns="0" tIns="0" rIns="0" bIns="0" rtlCol="0" anchor="t">
            <a:spAutoFit/>
          </a:bodyPr>
          <a:lstStyle/>
          <a:p>
            <a:pPr marL="647700" lvl="1" indent="-323850">
              <a:lnSpc>
                <a:spcPts val="4259"/>
              </a:lnSpc>
              <a:buFont typeface="Arial"/>
              <a:buChar char="•"/>
            </a:pPr>
            <a:r>
              <a:rPr lang="en-US" sz="3000" dirty="0">
                <a:solidFill>
                  <a:srgbClr val="F4EEE0"/>
                </a:solidFill>
                <a:latin typeface="HK Grotesk Medium"/>
              </a:rPr>
              <a:t>As the players connect to the server, they will be assigned their own individual in, out, turn, and label for identification purposes.</a:t>
            </a:r>
          </a:p>
          <a:p>
            <a:pPr>
              <a:lnSpc>
                <a:spcPts val="4259"/>
              </a:lnSpc>
            </a:pPr>
            <a:endParaRPr lang="en-US" sz="3000" dirty="0">
              <a:solidFill>
                <a:srgbClr val="F4EEE0"/>
              </a:solidFill>
              <a:latin typeface="HK Grotesk Medium"/>
            </a:endParaRPr>
          </a:p>
          <a:p>
            <a:pPr marL="647700" lvl="1" indent="-323850">
              <a:lnSpc>
                <a:spcPts val="4259"/>
              </a:lnSpc>
              <a:buFont typeface="Arial"/>
              <a:buChar char="•"/>
            </a:pPr>
            <a:r>
              <a:rPr lang="en-US" sz="3000" dirty="0">
                <a:solidFill>
                  <a:srgbClr val="F4EEE0"/>
                </a:solidFill>
                <a:latin typeface="HK Grotesk Medium"/>
              </a:rPr>
              <a:t>Thread works is in a zig-zag pattern where the client handler, sends the first message, the client receives it and sends in a response.</a:t>
            </a:r>
          </a:p>
          <a:p>
            <a:pPr>
              <a:lnSpc>
                <a:spcPts val="4200"/>
              </a:lnSpc>
            </a:pPr>
            <a:endParaRPr lang="en-US" sz="3000" dirty="0">
              <a:solidFill>
                <a:srgbClr val="F4EEE0"/>
              </a:solidFill>
              <a:latin typeface="HK Grotesk Medium"/>
            </a:endParaRPr>
          </a:p>
          <a:p>
            <a:pPr marL="647700" lvl="1" indent="-323850">
              <a:lnSpc>
                <a:spcPts val="4200"/>
              </a:lnSpc>
              <a:buFont typeface="Arial"/>
              <a:buChar char="•"/>
            </a:pPr>
            <a:r>
              <a:rPr lang="en-US" sz="3000" dirty="0">
                <a:solidFill>
                  <a:srgbClr val="F4EEE0"/>
                </a:solidFill>
                <a:latin typeface="HK Grotesk Medium"/>
              </a:rPr>
              <a:t> Communication works like a group chat, where everyone receives 'my message' but there is no need for me to receive my own message again.</a:t>
            </a:r>
          </a:p>
          <a:p>
            <a:pPr>
              <a:lnSpc>
                <a:spcPts val="4200"/>
              </a:lnSpc>
              <a:spcBef>
                <a:spcPct val="0"/>
              </a:spcBef>
            </a:pPr>
            <a:endParaRPr lang="en-US" sz="3000" dirty="0">
              <a:solidFill>
                <a:srgbClr val="F4EEE0"/>
              </a:solidFill>
              <a:latin typeface="HK Grotesk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EEE0"/>
        </a:solidFill>
        <a:effectLst/>
      </p:bgPr>
    </p:bg>
    <p:spTree>
      <p:nvGrpSpPr>
        <p:cNvPr id="1" name=""/>
        <p:cNvGrpSpPr/>
        <p:nvPr/>
      </p:nvGrpSpPr>
      <p:grpSpPr>
        <a:xfrm>
          <a:off x="0" y="0"/>
          <a:ext cx="0" cy="0"/>
          <a:chOff x="0" y="0"/>
          <a:chExt cx="0" cy="0"/>
        </a:xfrm>
      </p:grpSpPr>
      <p:sp>
        <p:nvSpPr>
          <p:cNvPr id="2" name="TextBox 2"/>
          <p:cNvSpPr txBox="1"/>
          <p:nvPr/>
        </p:nvSpPr>
        <p:spPr>
          <a:xfrm>
            <a:off x="8988334" y="4200934"/>
            <a:ext cx="7426219" cy="1885131"/>
          </a:xfrm>
          <a:prstGeom prst="rect">
            <a:avLst/>
          </a:prstGeom>
        </p:spPr>
        <p:txBody>
          <a:bodyPr lIns="0" tIns="0" rIns="0" bIns="0" rtlCol="0" anchor="t">
            <a:spAutoFit/>
          </a:bodyPr>
          <a:lstStyle/>
          <a:p>
            <a:pPr algn="ctr">
              <a:lnSpc>
                <a:spcPts val="14000"/>
              </a:lnSpc>
            </a:pPr>
            <a:r>
              <a:rPr lang="en-US" sz="14000" dirty="0">
                <a:solidFill>
                  <a:srgbClr val="691824"/>
                </a:solidFill>
                <a:latin typeface="TC Milo"/>
              </a:rPr>
              <a:t>future work</a:t>
            </a:r>
          </a:p>
        </p:txBody>
      </p:sp>
      <p:sp>
        <p:nvSpPr>
          <p:cNvPr id="3" name="TextBox 3"/>
          <p:cNvSpPr txBox="1"/>
          <p:nvPr/>
        </p:nvSpPr>
        <p:spPr>
          <a:xfrm>
            <a:off x="838200" y="2330294"/>
            <a:ext cx="8115300" cy="5626412"/>
          </a:xfrm>
          <a:prstGeom prst="rect">
            <a:avLst/>
          </a:prstGeom>
        </p:spPr>
        <p:txBody>
          <a:bodyPr wrap="square" lIns="0" tIns="0" rIns="0" bIns="0" rtlCol="0" anchor="t">
            <a:spAutoFit/>
          </a:bodyPr>
          <a:lstStyle/>
          <a:p>
            <a:pPr marL="971553" lvl="1" indent="-485777">
              <a:lnSpc>
                <a:spcPts val="6300"/>
              </a:lnSpc>
              <a:buFont typeface="Arial"/>
              <a:buChar char="•"/>
            </a:pPr>
            <a:r>
              <a:rPr lang="en-US" sz="4500" dirty="0">
                <a:solidFill>
                  <a:srgbClr val="691824"/>
                </a:solidFill>
                <a:latin typeface="HK Grotesk Medium"/>
              </a:rPr>
              <a:t>Optimize the amount of windows.</a:t>
            </a:r>
          </a:p>
          <a:p>
            <a:pPr marL="971553" lvl="1" indent="-485777">
              <a:lnSpc>
                <a:spcPts val="6300"/>
              </a:lnSpc>
              <a:buFont typeface="Arial"/>
              <a:buChar char="•"/>
            </a:pPr>
            <a:r>
              <a:rPr lang="en-US" sz="4500" dirty="0">
                <a:solidFill>
                  <a:srgbClr val="691824"/>
                </a:solidFill>
                <a:latin typeface="HK Grotesk Medium"/>
              </a:rPr>
              <a:t>Increase interaction between players.</a:t>
            </a:r>
          </a:p>
          <a:p>
            <a:pPr marL="971553" lvl="1" indent="-485777">
              <a:lnSpc>
                <a:spcPts val="6300"/>
              </a:lnSpc>
              <a:buFont typeface="Arial"/>
              <a:buChar char="•"/>
            </a:pPr>
            <a:r>
              <a:rPr lang="en-US" sz="4500" dirty="0">
                <a:solidFill>
                  <a:srgbClr val="691824"/>
                </a:solidFill>
                <a:latin typeface="HK Grotesk Medium"/>
              </a:rPr>
              <a:t>Go over complete rounds</a:t>
            </a:r>
          </a:p>
          <a:p>
            <a:pPr marL="485776" lvl="1">
              <a:lnSpc>
                <a:spcPts val="6300"/>
              </a:lnSpc>
            </a:pPr>
            <a:r>
              <a:rPr lang="en-US" sz="4500" dirty="0">
                <a:solidFill>
                  <a:srgbClr val="691824"/>
                </a:solidFill>
                <a:latin typeface="HK Grotesk Medium"/>
              </a:rPr>
              <a:t>	to dispute a rumor.</a:t>
            </a:r>
          </a:p>
          <a:p>
            <a:pPr marL="971553" lvl="1" indent="-485777">
              <a:lnSpc>
                <a:spcPts val="6300"/>
              </a:lnSpc>
              <a:buFont typeface="Arial"/>
              <a:buChar char="•"/>
            </a:pPr>
            <a:r>
              <a:rPr lang="en-US" sz="4500" dirty="0">
                <a:solidFill>
                  <a:srgbClr val="691824"/>
                </a:solidFill>
                <a:latin typeface="HK Grotesk Medium"/>
              </a:rPr>
              <a:t>Develop secret tunnels!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474</Words>
  <Application>Microsoft Office PowerPoint</Application>
  <PresentationFormat>Custom</PresentationFormat>
  <Paragraphs>61</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Calibri</vt:lpstr>
      <vt:lpstr>HK Grotesk Medium</vt:lpstr>
      <vt:lpstr>Open Sans</vt:lpstr>
      <vt:lpstr>HK Grotesk Medium Bold</vt:lpstr>
      <vt:lpstr>Arial</vt:lpstr>
      <vt:lpstr>TC Milo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Murder Mystery Game</dc:title>
  <cp:lastModifiedBy>CLAUDIA P MONGE-TORRES</cp:lastModifiedBy>
  <cp:revision>2</cp:revision>
  <dcterms:created xsi:type="dcterms:W3CDTF">2006-08-16T00:00:00Z</dcterms:created>
  <dcterms:modified xsi:type="dcterms:W3CDTF">2021-12-20T03:52:49Z</dcterms:modified>
  <dc:identifier>DAEx_GMFYHQ</dc:identifier>
</cp:coreProperties>
</file>

<file path=docProps/thumbnail.jpeg>
</file>